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76" r:id="rId5"/>
    <p:sldId id="263" r:id="rId6"/>
    <p:sldId id="265" r:id="rId7"/>
    <p:sldId id="280" r:id="rId8"/>
    <p:sldId id="279" r:id="rId9"/>
    <p:sldId id="281" r:id="rId10"/>
    <p:sldId id="267" r:id="rId11"/>
    <p:sldId id="282" r:id="rId12"/>
    <p:sldId id="268" r:id="rId13"/>
    <p:sldId id="269" r:id="rId14"/>
    <p:sldId id="270" r:id="rId15"/>
    <p:sldId id="283" r:id="rId16"/>
    <p:sldId id="271" r:id="rId17"/>
    <p:sldId id="272" r:id="rId18"/>
    <p:sldId id="273" r:id="rId19"/>
    <p:sldId id="284" r:id="rId20"/>
  </p:sldIdLst>
  <p:sldSz cx="12192000" cy="6858000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66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47A6-3176-424D-9022-ECAD0E56E99F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16FF-FA2F-44E4-B3C5-B181EDB49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009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47A6-3176-424D-9022-ECAD0E56E99F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16FF-FA2F-44E4-B3C5-B181EDB49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76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47A6-3176-424D-9022-ECAD0E56E99F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16FF-FA2F-44E4-B3C5-B181EDB49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340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47A6-3176-424D-9022-ECAD0E56E99F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16FF-FA2F-44E4-B3C5-B181EDB49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90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47A6-3176-424D-9022-ECAD0E56E99F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16FF-FA2F-44E4-B3C5-B181EDB49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76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47A6-3176-424D-9022-ECAD0E56E99F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16FF-FA2F-44E4-B3C5-B181EDB49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953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47A6-3176-424D-9022-ECAD0E56E99F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16FF-FA2F-44E4-B3C5-B181EDB49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97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47A6-3176-424D-9022-ECAD0E56E99F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16FF-FA2F-44E4-B3C5-B181EDB49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86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47A6-3176-424D-9022-ECAD0E56E99F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16FF-FA2F-44E4-B3C5-B181EDB49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14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47A6-3176-424D-9022-ECAD0E56E99F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16FF-FA2F-44E4-B3C5-B181EDB49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815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47A6-3176-424D-9022-ECAD0E56E99F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16FF-FA2F-44E4-B3C5-B181EDB49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12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B47A6-3176-424D-9022-ECAD0E56E99F}" type="datetimeFigureOut">
              <a:rPr lang="ko-KR" altLang="en-US" smtClean="0"/>
              <a:t>2016-11-08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216FF-FA2F-44E4-B3C5-B181EDB49B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364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kim@dcslab.snu.ac.k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Some Computer Science Issues in</a:t>
            </a:r>
            <a:br>
              <a:rPr lang="en-US" altLang="ko-KR" sz="4400" dirty="0" smtClean="0"/>
            </a:br>
            <a:r>
              <a:rPr lang="en-US" altLang="ko-KR" sz="4400" dirty="0" smtClean="0"/>
              <a:t>Ubiquitous Computing</a:t>
            </a:r>
            <a:endParaRPr lang="ko-KR" altLang="en-US" sz="4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Communications of the ACM (CACM) Vol. 36, No.7, July 1993</a:t>
            </a:r>
          </a:p>
          <a:p>
            <a:r>
              <a:rPr lang="en-US" altLang="ko-KR" dirty="0" smtClean="0"/>
              <a:t>M. Weiser</a:t>
            </a: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2901696" y="5961888"/>
            <a:ext cx="9144000" cy="768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600" dirty="0" smtClean="0"/>
              <a:t>Presented by </a:t>
            </a:r>
            <a:r>
              <a:rPr lang="en-US" altLang="ko-KR" sz="1600" dirty="0" err="1" smtClean="0"/>
              <a:t>Hwajung</a:t>
            </a:r>
            <a:r>
              <a:rPr lang="en-US" altLang="ko-KR" sz="1600" dirty="0" smtClean="0"/>
              <a:t> Kim (</a:t>
            </a:r>
            <a:r>
              <a:rPr lang="en-US" altLang="ko-KR" sz="1600" dirty="0" smtClean="0">
                <a:hlinkClick r:id="rId2"/>
              </a:rPr>
              <a:t>hkim@dcslab.snu.ac.kr</a:t>
            </a:r>
            <a:r>
              <a:rPr lang="en-US" altLang="ko-KR" sz="1600" dirty="0" smtClean="0"/>
              <a:t>)</a:t>
            </a:r>
          </a:p>
          <a:p>
            <a:pPr algn="r"/>
            <a:r>
              <a:rPr lang="en-US" altLang="ko-KR" sz="1600" dirty="0" err="1" smtClean="0"/>
              <a:t>DCSLab</a:t>
            </a:r>
            <a:r>
              <a:rPr lang="en-US" altLang="ko-KR" sz="1600" dirty="0" smtClean="0"/>
              <a:t>, SNU</a:t>
            </a:r>
          </a:p>
        </p:txBody>
      </p:sp>
    </p:spTree>
    <p:extLst>
      <p:ext uri="{BB962C8B-B14F-4D97-AF65-F5344CB8AC3E}">
        <p14:creationId xmlns:p14="http://schemas.microsoft.com/office/powerpoint/2010/main" val="37609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Issues – </a:t>
            </a:r>
            <a:r>
              <a:rPr lang="en-US" altLang="ko-KR" sz="3600" dirty="0" smtClean="0"/>
              <a:t>Hardware Components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Low Power</a:t>
            </a:r>
          </a:p>
          <a:p>
            <a:pPr lvl="1"/>
            <a:r>
              <a:rPr lang="en-US" altLang="ko-KR" sz="1800" dirty="0" smtClean="0"/>
              <a:t>High Performance vs. Power Consumption</a:t>
            </a:r>
          </a:p>
          <a:p>
            <a:pPr lvl="1"/>
            <a:r>
              <a:rPr lang="en-US" altLang="ko-KR" sz="1800" dirty="0" smtClean="0"/>
              <a:t>Using additional chip area to reduce power </a:t>
            </a:r>
            <a:br>
              <a:rPr lang="en-US" altLang="ko-KR" sz="1800" dirty="0" smtClean="0"/>
            </a:br>
            <a:r>
              <a:rPr lang="en-US" altLang="ko-KR" sz="1800" i="1" dirty="0" smtClean="0">
                <a:solidFill>
                  <a:schemeClr val="bg1">
                    <a:lumMod val="50000"/>
                  </a:schemeClr>
                </a:solidFill>
              </a:rPr>
              <a:t>rather than to increase performance</a:t>
            </a:r>
          </a:p>
          <a:p>
            <a:pPr lvl="1"/>
            <a:r>
              <a:rPr lang="en-US" altLang="ko-KR" sz="1800" dirty="0" smtClean="0"/>
              <a:t>Reducing clock frequency by increasing pipelining or parallelism</a:t>
            </a:r>
          </a:p>
          <a:p>
            <a:r>
              <a:rPr lang="en-US" altLang="ko-KR" sz="2000" dirty="0" smtClean="0"/>
              <a:t>Wireless</a:t>
            </a:r>
          </a:p>
          <a:p>
            <a:pPr lvl="1"/>
            <a:r>
              <a:rPr lang="en-US" altLang="ko-KR" sz="1800" dirty="0" smtClean="0"/>
              <a:t>Near-field radio communications</a:t>
            </a:r>
          </a:p>
          <a:p>
            <a:pPr lvl="2"/>
            <a:r>
              <a:rPr lang="en-US" altLang="ko-KR" sz="1600" dirty="0" smtClean="0"/>
              <a:t>Reuse same frequency</a:t>
            </a:r>
          </a:p>
          <a:p>
            <a:pPr lvl="2"/>
            <a:r>
              <a:rPr lang="en-US" altLang="ko-KR" sz="1600" dirty="0" smtClean="0"/>
              <a:t>Transceivers with low power</a:t>
            </a:r>
          </a:p>
          <a:p>
            <a:r>
              <a:rPr lang="en-US" altLang="ko-KR" sz="2000" dirty="0" smtClean="0"/>
              <a:t>Pens</a:t>
            </a:r>
          </a:p>
          <a:p>
            <a:pPr lvl="1"/>
            <a:r>
              <a:rPr lang="en-US" altLang="ko-KR" sz="1800" dirty="0" smtClean="0"/>
              <a:t>Casual use, No training, Naturalness, Simultaneous multiple use</a:t>
            </a:r>
          </a:p>
          <a:p>
            <a:pPr lvl="1"/>
            <a:r>
              <a:rPr lang="en-US" altLang="ko-KR" sz="1800" dirty="0"/>
              <a:t>New IR(infrared) </a:t>
            </a:r>
            <a:r>
              <a:rPr lang="en-US" altLang="ko-KR" sz="1800" dirty="0" smtClean="0"/>
              <a:t>pen</a:t>
            </a:r>
            <a:endParaRPr lang="en-US" altLang="ko-KR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384887" y="2572489"/>
            <a:ext cx="184415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i="1" dirty="0">
                <a:latin typeface="Palatino Linotype" panose="02040502050505030304" pitchFamily="18" charset="0"/>
              </a:rPr>
              <a:t>Power </a:t>
            </a:r>
            <a:r>
              <a:rPr lang="en-US" altLang="ko-KR" sz="1600" b="1" i="1" dirty="0" smtClean="0">
                <a:latin typeface="Palatino Linotype" panose="02040502050505030304" pitchFamily="18" charset="0"/>
              </a:rPr>
              <a:t>∝ Voltage</a:t>
            </a:r>
            <a:r>
              <a:rPr lang="en-US" altLang="ko-KR" sz="1600" b="1" i="1" baseline="30000" dirty="0" smtClean="0">
                <a:latin typeface="Palatino Linotype" panose="02040502050505030304" pitchFamily="18" charset="0"/>
              </a:rPr>
              <a:t>2</a:t>
            </a:r>
            <a:endParaRPr lang="ko-KR" altLang="en-US" sz="1600" b="1" i="1" baseline="30000" dirty="0">
              <a:latin typeface="Palatino Linotype" panose="02040502050505030304" pitchFamily="18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113" y="2938471"/>
            <a:ext cx="1824037" cy="16850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2700" y="6446019"/>
            <a:ext cx="877676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50" b="1" i="1" dirty="0" smtClean="0"/>
              <a:t>Source</a:t>
            </a:r>
          </a:p>
          <a:p>
            <a:r>
              <a:rPr lang="en-US" altLang="ko-KR" sz="1050" i="1" dirty="0" smtClean="0"/>
              <a:t>. </a:t>
            </a:r>
            <a:r>
              <a:rPr lang="en-US" altLang="ko-KR" sz="1050" i="1" dirty="0" err="1" smtClean="0"/>
              <a:t>Liveboard</a:t>
            </a:r>
            <a:r>
              <a:rPr lang="en-US" altLang="ko-KR" sz="1050" i="1" dirty="0"/>
              <a:t>: A large interactive display supporting group meetings, presentations and remote collaboration</a:t>
            </a:r>
            <a:r>
              <a:rPr lang="en-US" altLang="ko-KR" sz="1050" i="1" dirty="0" smtClean="0"/>
              <a:t>. Elrod, S., Bruce, R., et al. CHI’92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562" y="2123263"/>
            <a:ext cx="1824037" cy="1728035"/>
          </a:xfrm>
          <a:prstGeom prst="rect">
            <a:avLst/>
          </a:prstGeom>
        </p:spPr>
      </p:pic>
      <p:pic>
        <p:nvPicPr>
          <p:cNvPr id="8194" name="Picture 2" descr="s-pen-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t="1000" r="2238" b="22666"/>
          <a:stretch/>
        </p:blipFill>
        <p:spPr bwMode="auto">
          <a:xfrm>
            <a:off x="8973324" y="4768106"/>
            <a:ext cx="3106299" cy="185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5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Issues – </a:t>
            </a:r>
            <a:r>
              <a:rPr lang="en-US" altLang="ko-KR" sz="3600" dirty="0" smtClean="0"/>
              <a:t>Network Protocols (1/2)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Wireless Media Access</a:t>
            </a:r>
          </a:p>
          <a:p>
            <a:r>
              <a:rPr lang="en-US" altLang="ko-KR" b="1" dirty="0" smtClean="0"/>
              <a:t>MACA</a:t>
            </a:r>
            <a:r>
              <a:rPr lang="en-US" altLang="ko-KR" dirty="0" smtClean="0"/>
              <a:t>: Multiple Access Collision Avoidance</a:t>
            </a:r>
          </a:p>
          <a:p>
            <a:pPr lvl="1"/>
            <a:r>
              <a:rPr lang="en-US" altLang="ko-KR" dirty="0" smtClean="0"/>
              <a:t>Handshake RTS (Request to Send) / CTS (Clear to Send) btw two stations</a:t>
            </a:r>
          </a:p>
          <a:p>
            <a:pPr lvl="1"/>
            <a:r>
              <a:rPr lang="en-US" altLang="ko-KR" dirty="0" smtClean="0"/>
              <a:t>Fairness by </a:t>
            </a:r>
            <a:r>
              <a:rPr lang="en-US" altLang="ko-KR" dirty="0" smtClean="0">
                <a:solidFill>
                  <a:srgbClr val="C00000"/>
                </a:solidFill>
              </a:rPr>
              <a:t>back-off</a:t>
            </a:r>
          </a:p>
          <a:p>
            <a:pPr lvl="1"/>
            <a:r>
              <a:rPr lang="en-US" altLang="ko-KR" dirty="0" smtClean="0"/>
              <a:t>Real-time by </a:t>
            </a:r>
            <a:r>
              <a:rPr lang="en-US" altLang="ko-KR" dirty="0" smtClean="0">
                <a:solidFill>
                  <a:srgbClr val="C00000"/>
                </a:solidFill>
              </a:rPr>
              <a:t>NCTS(n)</a:t>
            </a:r>
            <a:r>
              <a:rPr lang="en-US" altLang="ko-KR" dirty="0" smtClean="0"/>
              <a:t> packet type (Not Clear To Send)</a:t>
            </a:r>
          </a:p>
          <a:p>
            <a:pPr lvl="2"/>
            <a:r>
              <a:rPr lang="en-US" altLang="ko-KR" dirty="0" smtClean="0"/>
              <a:t>Guarantee bandwidth for voice or video</a:t>
            </a:r>
          </a:p>
        </p:txBody>
      </p:sp>
    </p:spTree>
    <p:extLst>
      <p:ext uri="{BB962C8B-B14F-4D97-AF65-F5344CB8AC3E}">
        <p14:creationId xmlns:p14="http://schemas.microsoft.com/office/powerpoint/2010/main" val="19813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Issues – </a:t>
            </a:r>
            <a:r>
              <a:rPr lang="en-US" altLang="ko-KR" sz="3600" smtClean="0"/>
              <a:t>Network Protocols (2/2)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Wide-bandwidth range</a:t>
            </a:r>
          </a:p>
          <a:p>
            <a:pPr lvl="1"/>
            <a:r>
              <a:rPr lang="en-US" altLang="ko-KR" dirty="0" smtClean="0"/>
              <a:t>Supporting Gb networking</a:t>
            </a:r>
          </a:p>
          <a:p>
            <a:r>
              <a:rPr lang="en-US" altLang="ko-KR" dirty="0" smtClean="0"/>
              <a:t>Real-time protocols</a:t>
            </a:r>
            <a:endParaRPr lang="en-US" altLang="ko-KR" dirty="0"/>
          </a:p>
          <a:p>
            <a:pPr lvl="1"/>
            <a:r>
              <a:rPr lang="en-US" altLang="ko-KR" dirty="0" smtClean="0"/>
              <a:t>Support multimedia</a:t>
            </a:r>
          </a:p>
          <a:p>
            <a:r>
              <a:rPr lang="en-US" altLang="ko-KR" dirty="0" smtClean="0"/>
              <a:t>Packet routing</a:t>
            </a:r>
          </a:p>
          <a:p>
            <a:pPr lvl="1"/>
            <a:r>
              <a:rPr lang="en-US" altLang="ko-KR" dirty="0" smtClean="0"/>
              <a:t>Support mobility</a:t>
            </a:r>
          </a:p>
          <a:p>
            <a:pPr lvl="1"/>
            <a:r>
              <a:rPr lang="en-US" altLang="ko-KR" dirty="0" smtClean="0"/>
              <a:t>Virtual IP (Sony) / Mobile IP (Columbia University)</a:t>
            </a:r>
          </a:p>
          <a:p>
            <a:pPr lvl="2"/>
            <a:r>
              <a:rPr lang="en-US" altLang="ko-KR" dirty="0" smtClean="0"/>
              <a:t>Adding a second layer of IP address</a:t>
            </a:r>
          </a:p>
          <a:p>
            <a:pPr lvl="2"/>
            <a:r>
              <a:rPr lang="en-US" altLang="ko-KR" dirty="0" smtClean="0"/>
              <a:t>“real” address with forward packets</a:t>
            </a:r>
          </a:p>
        </p:txBody>
      </p:sp>
    </p:spTree>
    <p:extLst>
      <p:ext uri="{BB962C8B-B14F-4D97-AF65-F5344CB8AC3E}">
        <p14:creationId xmlns:p14="http://schemas.microsoft.com/office/powerpoint/2010/main" val="30585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Issues – </a:t>
            </a:r>
            <a:r>
              <a:rPr lang="en-US" altLang="ko-KR" sz="3600" dirty="0" smtClean="0"/>
              <a:t>Interaction Substrates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Tabs</a:t>
            </a:r>
          </a:p>
          <a:p>
            <a:pPr lvl="1"/>
            <a:r>
              <a:rPr lang="en-US" altLang="ko-KR" dirty="0" smtClean="0"/>
              <a:t>Very small interaction area</a:t>
            </a:r>
          </a:p>
          <a:p>
            <a:pPr lvl="1"/>
            <a:r>
              <a:rPr lang="en-US" altLang="ko-KR" b="1" dirty="0" smtClean="0"/>
              <a:t>Touch printing</a:t>
            </a:r>
            <a:r>
              <a:rPr lang="en-US" altLang="ko-KR" dirty="0" smtClean="0"/>
              <a:t> that uses only a tiny area</a:t>
            </a:r>
          </a:p>
          <a:p>
            <a:r>
              <a:rPr lang="en-US" altLang="ko-KR" dirty="0" smtClean="0"/>
              <a:t>Live boards</a:t>
            </a:r>
          </a:p>
          <a:p>
            <a:pPr lvl="1"/>
            <a:r>
              <a:rPr lang="en-US" altLang="ko-KR" dirty="0" smtClean="0"/>
              <a:t>High interaction area; 400 times of the tab</a:t>
            </a:r>
          </a:p>
          <a:p>
            <a:pPr lvl="1"/>
            <a:r>
              <a:rPr lang="en-US" altLang="ko-KR" dirty="0" smtClean="0"/>
              <a:t>Conventional pull-down or pop-up menus</a:t>
            </a:r>
          </a:p>
          <a:p>
            <a:pPr lvl="2"/>
            <a:r>
              <a:rPr lang="en-US" altLang="ko-KR" dirty="0" smtClean="0"/>
              <a:t>Requires walking across the room</a:t>
            </a:r>
          </a:p>
          <a:p>
            <a:pPr lvl="1"/>
            <a:r>
              <a:rPr lang="en-US" altLang="ko-KR" b="1" dirty="0" smtClean="0"/>
              <a:t>Location-independent interaction</a:t>
            </a:r>
            <a:r>
              <a:rPr lang="en-US" altLang="ko-KR" dirty="0" smtClean="0"/>
              <a:t>; popped up at any location</a:t>
            </a:r>
          </a:p>
          <a:p>
            <a:r>
              <a:rPr lang="en-US" altLang="ko-KR" dirty="0" smtClean="0"/>
              <a:t>X-Window System</a:t>
            </a:r>
          </a:p>
          <a:p>
            <a:pPr lvl="1"/>
            <a:r>
              <a:rPr lang="en-US" altLang="ko-KR" dirty="0" smtClean="0"/>
              <a:t>Move frequently from device to device; bring windows along</a:t>
            </a:r>
          </a:p>
          <a:p>
            <a:pPr lvl="1"/>
            <a:r>
              <a:rPr lang="en-US" altLang="ko-KR" b="1" dirty="0" smtClean="0"/>
              <a:t>Migration tool</a:t>
            </a:r>
            <a:r>
              <a:rPr lang="en-US" altLang="ko-KR" dirty="0" smtClean="0"/>
              <a:t> with low bandwidth</a:t>
            </a:r>
          </a:p>
        </p:txBody>
      </p:sp>
    </p:spTree>
    <p:extLst>
      <p:ext uri="{BB962C8B-B14F-4D97-AF65-F5344CB8AC3E}">
        <p14:creationId xmlns:p14="http://schemas.microsoft.com/office/powerpoint/2010/main" val="19568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Issues – </a:t>
            </a:r>
            <a:r>
              <a:rPr lang="en-US" altLang="ko-KR" sz="3600" dirty="0" smtClean="0"/>
              <a:t>Applications (1/2)</a:t>
            </a:r>
            <a:endParaRPr lang="ko-KR" altLang="en-US" sz="3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74800"/>
            <a:ext cx="4991100" cy="5022760"/>
          </a:xfrm>
          <a:prstGeom prst="rect">
            <a:avLst/>
          </a:prstGeom>
        </p:spPr>
      </p:pic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5613400" y="1825625"/>
            <a:ext cx="6273800" cy="4351338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Locating People</a:t>
            </a:r>
          </a:p>
          <a:p>
            <a:pPr lvl="1"/>
            <a:r>
              <a:rPr lang="en-US" altLang="ko-KR" sz="1800" dirty="0" smtClean="0"/>
              <a:t>Display of CSL activity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from personal locators</a:t>
            </a:r>
          </a:p>
          <a:p>
            <a:pPr lvl="1"/>
            <a:r>
              <a:rPr lang="en-US" altLang="ko-KR" sz="1800" dirty="0" smtClean="0"/>
              <a:t>Active badge system</a:t>
            </a:r>
          </a:p>
          <a:p>
            <a:r>
              <a:rPr lang="en-US" altLang="ko-KR" sz="2000" dirty="0" smtClean="0"/>
              <a:t>Example Uses</a:t>
            </a:r>
          </a:p>
          <a:p>
            <a:pPr lvl="1"/>
            <a:r>
              <a:rPr lang="en-US" altLang="ko-KR" sz="1800" dirty="0" smtClean="0"/>
              <a:t>Automatic phone forwarding</a:t>
            </a:r>
          </a:p>
          <a:p>
            <a:pPr lvl="1"/>
            <a:r>
              <a:rPr lang="en-US" altLang="ko-KR" sz="1800" dirty="0" smtClean="0"/>
              <a:t>Locating an individual for a meeting</a:t>
            </a:r>
          </a:p>
          <a:p>
            <a:pPr lvl="1"/>
            <a:r>
              <a:rPr lang="en-US" altLang="ko-KR" sz="1800" dirty="0" smtClean="0"/>
              <a:t>Watching general activity</a:t>
            </a:r>
            <a:endParaRPr lang="ko-KR" altLang="en-US" sz="1800" dirty="0"/>
          </a:p>
        </p:txBody>
      </p:sp>
      <p:pic>
        <p:nvPicPr>
          <p:cNvPr id="12290" name="Picture 2" descr="`오빠믿지`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842" y="4303242"/>
            <a:ext cx="4238358" cy="229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Issues – </a:t>
            </a:r>
            <a:r>
              <a:rPr lang="en-US" altLang="ko-KR" sz="3600" dirty="0" smtClean="0"/>
              <a:t>Applications (2/2)</a:t>
            </a:r>
            <a:endParaRPr lang="ko-KR" altLang="en-US" sz="3600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5702300" y="1825625"/>
            <a:ext cx="6134100" cy="4351338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Shared Drawing</a:t>
            </a:r>
          </a:p>
          <a:p>
            <a:pPr lvl="1"/>
            <a:r>
              <a:rPr lang="en-US" altLang="ko-KR" sz="1800" dirty="0" smtClean="0"/>
              <a:t>Pen-based drawing on a surface</a:t>
            </a:r>
          </a:p>
          <a:p>
            <a:pPr lvl="1"/>
            <a:r>
              <a:rPr lang="en-US" altLang="ko-KR" sz="1800" dirty="0" smtClean="0"/>
              <a:t>Simultaneous &amp; Multi-user support on same/different pages</a:t>
            </a:r>
          </a:p>
          <a:p>
            <a:r>
              <a:rPr lang="en-US" altLang="ko-KR" sz="2000" dirty="0" smtClean="0"/>
              <a:t>Issues for Optimal</a:t>
            </a:r>
          </a:p>
          <a:p>
            <a:pPr lvl="1"/>
            <a:r>
              <a:rPr lang="en-US" altLang="ko-KR" sz="1800" dirty="0" smtClean="0"/>
              <a:t>Multiple vs. One Cursor</a:t>
            </a:r>
          </a:p>
          <a:p>
            <a:pPr lvl="1"/>
            <a:r>
              <a:rPr lang="en-US" altLang="ko-KR" sz="1800" dirty="0" smtClean="0"/>
              <a:t>Gesture or NOT</a:t>
            </a:r>
          </a:p>
          <a:p>
            <a:pPr lvl="1"/>
            <a:r>
              <a:rPr lang="en-US" altLang="ko-KR" sz="1800" dirty="0" smtClean="0"/>
              <a:t>Single application with multiple windows VS. Many independent applications</a:t>
            </a:r>
          </a:p>
          <a:p>
            <a:endParaRPr lang="en-US" altLang="ko-KR" sz="2000" dirty="0" smtClean="0"/>
          </a:p>
        </p:txBody>
      </p:sp>
      <p:pic>
        <p:nvPicPr>
          <p:cNvPr id="11266" name="Picture 2" descr="tivoli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5625"/>
            <a:ext cx="50482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collaboration docu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6" y="4691659"/>
            <a:ext cx="3444874" cy="193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5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Issues – </a:t>
            </a:r>
            <a:r>
              <a:rPr lang="en-US" altLang="ko-KR" sz="3600" dirty="0" smtClean="0"/>
              <a:t>Privacy </a:t>
            </a:r>
            <a:r>
              <a:rPr lang="en-US" altLang="ko-KR" sz="3600" smtClean="0"/>
              <a:t>of Location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Cellular systems</a:t>
            </a:r>
          </a:p>
          <a:p>
            <a:pPr lvl="1"/>
            <a:r>
              <a:rPr lang="en-US" altLang="ko-KR" dirty="0" smtClean="0"/>
              <a:t>Traveling pattern can be deduced from the roaming data</a:t>
            </a:r>
          </a:p>
          <a:p>
            <a:r>
              <a:rPr lang="en-US" altLang="ko-KR" dirty="0" smtClean="0"/>
              <a:t>Preserving privacy of location</a:t>
            </a:r>
          </a:p>
          <a:p>
            <a:pPr lvl="1"/>
            <a:r>
              <a:rPr lang="en-US" altLang="ko-KR" dirty="0" smtClean="0"/>
              <a:t>Central database of location information</a:t>
            </a:r>
          </a:p>
          <a:p>
            <a:pPr lvl="2"/>
            <a:r>
              <a:rPr lang="en-US" altLang="ko-KR" dirty="0" smtClean="0"/>
              <a:t>Packet snooping, traffic analysis on source addresses</a:t>
            </a:r>
          </a:p>
          <a:p>
            <a:pPr lvl="1"/>
            <a:r>
              <a:rPr lang="en-US" altLang="ko-KR" dirty="0"/>
              <a:t>S</a:t>
            </a:r>
            <a:r>
              <a:rPr lang="en-US" altLang="ko-KR" dirty="0" smtClean="0"/>
              <a:t>toring information at each person’s PC/Workstation</a:t>
            </a:r>
          </a:p>
          <a:p>
            <a:endParaRPr lang="en-US" altLang="ko-KR" dirty="0"/>
          </a:p>
          <a:p>
            <a:r>
              <a:rPr lang="en-US" altLang="ko-KR" dirty="0" smtClean="0"/>
              <a:t>ONLY society can cause the right system to be used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25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Issues – </a:t>
            </a:r>
            <a:r>
              <a:rPr lang="en-US" altLang="ko-KR" sz="3600" dirty="0" smtClean="0"/>
              <a:t>Computational Methods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Optimal Cache Sharing</a:t>
            </a:r>
          </a:p>
          <a:p>
            <a:pPr lvl="1"/>
            <a:r>
              <a:rPr lang="en-US" altLang="ko-KR" dirty="0" smtClean="0"/>
              <a:t>Low Bandwidth &amp; High Processing power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Solutions</a:t>
            </a:r>
          </a:p>
          <a:p>
            <a:pPr lvl="1"/>
            <a:r>
              <a:rPr lang="en-US" altLang="ko-KR" dirty="0" smtClean="0"/>
              <a:t>Optimal strategy for partitioning memory between compressed and uncompressed pages</a:t>
            </a:r>
          </a:p>
          <a:p>
            <a:pPr lvl="1"/>
            <a:r>
              <a:rPr lang="en-US" altLang="ko-KR" dirty="0" smtClean="0"/>
              <a:t>Methods to handle cache misses over high latency mediums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27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First phase of ubiquitous computing</a:t>
            </a:r>
          </a:p>
          <a:p>
            <a:r>
              <a:rPr lang="en-US" altLang="ko-KR" dirty="0" smtClean="0"/>
              <a:t>Enter most productive period</a:t>
            </a:r>
          </a:p>
          <a:p>
            <a:pPr lvl="1"/>
            <a:r>
              <a:rPr lang="en-US" altLang="ko-KR" i="1" dirty="0" smtClean="0"/>
              <a:t>at the time of 1993</a:t>
            </a:r>
          </a:p>
          <a:p>
            <a:r>
              <a:rPr lang="en-US" altLang="ko-KR" dirty="0" err="1" smtClean="0"/>
              <a:t>Ubicomp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Provide a framework for interesting and productive work for many more years</a:t>
            </a:r>
          </a:p>
          <a:p>
            <a:r>
              <a:rPr lang="en-US" altLang="ko-KR" dirty="0" smtClean="0"/>
              <a:t>Many of the issues and challenges had been solved!</a:t>
            </a:r>
          </a:p>
        </p:txBody>
      </p:sp>
    </p:spTree>
    <p:extLst>
      <p:ext uri="{BB962C8B-B14F-4D97-AF65-F5344CB8AC3E}">
        <p14:creationId xmlns:p14="http://schemas.microsoft.com/office/powerpoint/2010/main" val="15904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Supplements - Virtual Reality VS. </a:t>
            </a:r>
            <a:r>
              <a:rPr lang="en-US" altLang="ko-KR" sz="3600" dirty="0" err="1" smtClean="0"/>
              <a:t>Ubicomp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5221224" cy="4351338"/>
          </a:xfrm>
        </p:spPr>
        <p:txBody>
          <a:bodyPr/>
          <a:lstStyle/>
          <a:p>
            <a:r>
              <a:rPr lang="en-US" altLang="ko-KR" dirty="0" smtClean="0"/>
              <a:t>Virtual Reality</a:t>
            </a:r>
          </a:p>
          <a:p>
            <a:pPr lvl="1"/>
            <a:r>
              <a:rPr lang="en-US" altLang="ko-KR" dirty="0" smtClean="0"/>
              <a:t>Goal</a:t>
            </a:r>
          </a:p>
          <a:p>
            <a:pPr lvl="2"/>
            <a:r>
              <a:rPr lang="en-US" altLang="ko-KR" dirty="0" smtClean="0"/>
              <a:t>Taking over human sensory and </a:t>
            </a:r>
            <a:r>
              <a:rPr lang="en-US" altLang="ko-KR" dirty="0" err="1" smtClean="0"/>
              <a:t>affector</a:t>
            </a:r>
            <a:r>
              <a:rPr lang="en-US" altLang="ko-KR" dirty="0" smtClean="0"/>
              <a:t> systems</a:t>
            </a:r>
          </a:p>
          <a:p>
            <a:pPr lvl="1"/>
            <a:r>
              <a:rPr lang="en-US" altLang="ko-KR" dirty="0" smtClean="0"/>
              <a:t>Problem</a:t>
            </a:r>
          </a:p>
          <a:p>
            <a:pPr lvl="2"/>
            <a:r>
              <a:rPr lang="en-US" altLang="ko-KR" dirty="0" smtClean="0"/>
              <a:t>Cost</a:t>
            </a:r>
          </a:p>
          <a:p>
            <a:pPr lvl="3"/>
            <a:r>
              <a:rPr lang="en-US" altLang="ko-KR" dirty="0" smtClean="0"/>
              <a:t>Cannot produce a simulation at reasonable cost</a:t>
            </a:r>
          </a:p>
          <a:p>
            <a:pPr lvl="2"/>
            <a:r>
              <a:rPr lang="en-US" altLang="ko-KR" dirty="0" smtClean="0"/>
              <a:t>Can’t fool the user</a:t>
            </a:r>
          </a:p>
          <a:p>
            <a:pPr lvl="2"/>
            <a:endParaRPr lang="en-US" altLang="ko-KR" dirty="0" smtClean="0"/>
          </a:p>
          <a:p>
            <a:pPr lvl="1"/>
            <a:r>
              <a:rPr lang="en-US" altLang="ko-KR" i="1" dirty="0" smtClean="0">
                <a:latin typeface="Palatino Linotype" panose="02040502050505030304" pitchFamily="18" charset="0"/>
              </a:rPr>
              <a:t>Puts people </a:t>
            </a:r>
            <a:r>
              <a:rPr lang="en-US" altLang="ko-KR" b="1" i="1" dirty="0" smtClean="0">
                <a:latin typeface="Palatino Linotype" panose="02040502050505030304" pitchFamily="18" charset="0"/>
              </a:rPr>
              <a:t>inside</a:t>
            </a:r>
            <a:r>
              <a:rPr lang="en-US" altLang="ko-KR" i="1" dirty="0" smtClean="0">
                <a:latin typeface="Palatino Linotype" panose="02040502050505030304" pitchFamily="18" charset="0"/>
              </a:rPr>
              <a:t> a computer world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6324600" y="1825625"/>
            <a:ext cx="52212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Ubiquitous Computing</a:t>
            </a:r>
          </a:p>
          <a:p>
            <a:pPr lvl="1"/>
            <a:r>
              <a:rPr lang="en-US" altLang="ko-KR" dirty="0" smtClean="0"/>
              <a:t>Goal</a:t>
            </a:r>
          </a:p>
          <a:p>
            <a:pPr lvl="2"/>
            <a:r>
              <a:rPr lang="en-US" altLang="ko-KR" dirty="0" smtClean="0"/>
              <a:t>Personal digital assistants</a:t>
            </a:r>
          </a:p>
          <a:p>
            <a:pPr lvl="2"/>
            <a:r>
              <a:rPr lang="en-US" altLang="ko-KR" dirty="0" smtClean="0"/>
              <a:t>Autonomous agents</a:t>
            </a:r>
          </a:p>
          <a:p>
            <a:pPr lvl="2"/>
            <a:endParaRPr lang="en-US" altLang="ko-KR" dirty="0" smtClean="0"/>
          </a:p>
          <a:p>
            <a:pPr lvl="1"/>
            <a:r>
              <a:rPr lang="en-US" altLang="ko-KR" i="1" dirty="0" smtClean="0">
                <a:latin typeface="Palatino Linotype" panose="02040502050505030304" pitchFamily="18" charset="0"/>
              </a:rPr>
              <a:t>Forces the computer to live in the world </a:t>
            </a:r>
            <a:r>
              <a:rPr lang="en-US" altLang="ko-KR" b="1" i="1" dirty="0" smtClean="0">
                <a:latin typeface="Palatino Linotype" panose="02040502050505030304" pitchFamily="18" charset="0"/>
              </a:rPr>
              <a:t>with</a:t>
            </a:r>
            <a:r>
              <a:rPr lang="en-US" altLang="ko-KR" i="1" dirty="0" smtClean="0">
                <a:latin typeface="Palatino Linotype" panose="02040502050505030304" pitchFamily="18" charset="0"/>
              </a:rPr>
              <a:t> people</a:t>
            </a:r>
          </a:p>
        </p:txBody>
      </p:sp>
    </p:spTree>
    <p:extLst>
      <p:ext uri="{BB962C8B-B14F-4D97-AF65-F5344CB8AC3E}">
        <p14:creationId xmlns:p14="http://schemas.microsoft.com/office/powerpoint/2010/main" val="8607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Table of 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Background</a:t>
            </a:r>
            <a:endParaRPr lang="en-US" altLang="ko-KR" dirty="0"/>
          </a:p>
          <a:p>
            <a:r>
              <a:rPr lang="en-US" altLang="ko-KR" dirty="0"/>
              <a:t>Ubiquitous </a:t>
            </a:r>
            <a:r>
              <a:rPr lang="en-US" altLang="ko-KR" dirty="0" smtClean="0"/>
              <a:t>Computing</a:t>
            </a:r>
            <a:endParaRPr lang="en-US" altLang="ko-KR" dirty="0"/>
          </a:p>
          <a:p>
            <a:r>
              <a:rPr lang="en-US" altLang="ko-KR" dirty="0" smtClean="0"/>
              <a:t>XEROX PARC Prototypes</a:t>
            </a:r>
            <a:endParaRPr lang="en-US" altLang="ko-KR" dirty="0"/>
          </a:p>
          <a:p>
            <a:r>
              <a:rPr lang="en-US" altLang="ko-KR" dirty="0"/>
              <a:t>Issues</a:t>
            </a:r>
          </a:p>
          <a:p>
            <a:r>
              <a:rPr lang="en-US" altLang="ko-KR" dirty="0" smtClean="0"/>
              <a:t>Conclusion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770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Background</a:t>
            </a:r>
            <a:endParaRPr lang="ko-KR" altLang="en-US" dirty="0"/>
          </a:p>
        </p:txBody>
      </p:sp>
      <p:pic>
        <p:nvPicPr>
          <p:cNvPr id="4" name="Picture 2" descr="https://upload.wikimedia.org/wikipedia/en/7/70/Mark_weis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72476"/>
            <a:ext cx="3152530" cy="20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5240" y="1739456"/>
            <a:ext cx="78204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Mark D. Weiser</a:t>
            </a:r>
            <a:r>
              <a:rPr lang="en-US" altLang="ko-KR" sz="2400" dirty="0" smtClean="0"/>
              <a:t> (1952 ~ 1999)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Chief Scientist at XEROX PARC*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Father of Ubiquitous Computing</a:t>
            </a:r>
          </a:p>
          <a:p>
            <a:pPr marL="742950" lvl="1" indent="-285750">
              <a:buFont typeface="맑은 고딕" panose="020B0503020000020004" pitchFamily="50" charset="-127"/>
              <a:buChar char="–"/>
            </a:pPr>
            <a:r>
              <a:rPr lang="en-US" altLang="ko-KR" sz="2400" dirty="0" smtClean="0"/>
              <a:t>Coined the term “</a:t>
            </a:r>
            <a:r>
              <a:rPr lang="en-US" altLang="ko-KR" sz="2400" dirty="0">
                <a:solidFill>
                  <a:srgbClr val="C00000"/>
                </a:solidFill>
              </a:rPr>
              <a:t>ubiquitous computing</a:t>
            </a:r>
            <a:r>
              <a:rPr lang="en-US" altLang="ko-KR" sz="2400" dirty="0"/>
              <a:t>” in </a:t>
            </a:r>
            <a:r>
              <a:rPr lang="en-US" altLang="ko-KR" sz="2400" dirty="0" smtClean="0"/>
              <a:t>1988</a:t>
            </a:r>
            <a:endParaRPr lang="en-US" altLang="ko-K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77056" y="3536760"/>
            <a:ext cx="803452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i="1" dirty="0" smtClean="0">
                <a:latin typeface="Palatino Linotype" panose="02040502050505030304" pitchFamily="18" charset="0"/>
                <a:ea typeface="굴림" panose="020B0600000101010101" pitchFamily="50" charset="-127"/>
              </a:rPr>
              <a:t>“In the 21st century the technology revolution will move into the everyday, the small and the invisible…”</a:t>
            </a:r>
            <a:endParaRPr lang="ko-KR" altLang="en-US" sz="2000" b="1" i="1" dirty="0">
              <a:latin typeface="Palatino Linotype" panose="02040502050505030304" pitchFamily="18" charset="0"/>
              <a:ea typeface="굴림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3521" y="4357883"/>
            <a:ext cx="803452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i="1" dirty="0" smtClean="0">
                <a:latin typeface="Palatino Linotype" panose="02040502050505030304" pitchFamily="18" charset="0"/>
                <a:ea typeface="굴림" panose="020B0600000101010101" pitchFamily="50" charset="-127"/>
              </a:rPr>
              <a:t>“The most profound technologies are those that disappear. They weave themselves into the fabric of everyday life until they are indistinguishable from it”</a:t>
            </a:r>
            <a:endParaRPr lang="ko-KR" altLang="en-US" sz="2000" b="1" i="1" dirty="0">
              <a:latin typeface="Palatino Linotype" panose="02040502050505030304" pitchFamily="18" charset="0"/>
              <a:ea typeface="굴림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59296"/>
            <a:ext cx="4012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 smtClean="0"/>
              <a:t>*PARC: Palo Alto Research Centre Incorporated</a:t>
            </a:r>
            <a:endParaRPr lang="ko-KR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3041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Ubiquitous Computing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Next generation computing environment/framework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GOAL</a:t>
            </a:r>
          </a:p>
          <a:p>
            <a:pPr lvl="1"/>
            <a:r>
              <a:rPr lang="en-US" altLang="ko-KR" dirty="0" smtClean="0"/>
              <a:t>Interacting with hundreds of </a:t>
            </a:r>
          </a:p>
          <a:p>
            <a:pPr lvl="2"/>
            <a:r>
              <a:rPr lang="en-US" altLang="ko-KR" dirty="0" smtClean="0"/>
              <a:t>nearby </a:t>
            </a:r>
          </a:p>
          <a:p>
            <a:pPr lvl="2"/>
            <a:r>
              <a:rPr lang="en-US" altLang="ko-KR" dirty="0" smtClean="0"/>
              <a:t>wirelessly </a:t>
            </a:r>
          </a:p>
          <a:p>
            <a:pPr lvl="2"/>
            <a:r>
              <a:rPr lang="en-US" altLang="ko-KR" dirty="0" smtClean="0"/>
              <a:t>interconnected computers</a:t>
            </a:r>
          </a:p>
          <a:p>
            <a:pPr lvl="1"/>
            <a:r>
              <a:rPr lang="en-US" altLang="ko-KR" dirty="0" smtClean="0"/>
              <a:t>Invisible to the user</a:t>
            </a:r>
          </a:p>
          <a:p>
            <a:pPr lvl="2"/>
            <a:r>
              <a:rPr lang="en-US" altLang="ko-KR" dirty="0" smtClean="0"/>
              <a:t>Disappearing from user’s awareness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“intimate computer”</a:t>
            </a:r>
            <a:br>
              <a:rPr lang="en-US" altLang="ko-KR" dirty="0" smtClean="0"/>
            </a:br>
            <a:r>
              <a:rPr lang="en-US" altLang="ko-KR" dirty="0" smtClean="0"/>
              <a:t>“rather like a human assistant”</a:t>
            </a:r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2050" name="Picture 2" descr="Image result for ubiquitous computing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33" y="2375481"/>
            <a:ext cx="3495539" cy="39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2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Ubiquitous Computing Principles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 purpose of a computer is to help you do something else</a:t>
            </a:r>
          </a:p>
          <a:p>
            <a:r>
              <a:rPr lang="en-US" altLang="ko-KR" dirty="0" smtClean="0"/>
              <a:t>The best computer is a quiet, invisible servant</a:t>
            </a:r>
          </a:p>
          <a:p>
            <a:r>
              <a:rPr lang="en-US" altLang="ko-KR" dirty="0" smtClean="0"/>
              <a:t>The more you can do by intuition the smarter you are; the computer should extend your </a:t>
            </a:r>
            <a:r>
              <a:rPr lang="en-US" altLang="ko-KR" i="1" dirty="0" smtClean="0">
                <a:solidFill>
                  <a:srgbClr val="C00000"/>
                </a:solidFill>
              </a:rPr>
              <a:t>unconscious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1456" y="3828288"/>
            <a:ext cx="7148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From one of his talk “Computer Science Challenges for the Next 10 Years”</a:t>
            </a:r>
          </a:p>
          <a:p>
            <a:pPr algn="r"/>
            <a:r>
              <a:rPr lang="en-US" altLang="ko-KR" sz="1600" dirty="0" smtClean="0"/>
              <a:t>Weiser, Mark (Nov. 1, 1996)</a:t>
            </a:r>
          </a:p>
          <a:p>
            <a:pPr algn="r"/>
            <a:r>
              <a:rPr lang="en-US" altLang="ko-KR" sz="1600" dirty="0" err="1" smtClean="0"/>
              <a:t>Youtube</a:t>
            </a:r>
            <a:r>
              <a:rPr lang="en-US" altLang="ko-KR" sz="1600" dirty="0"/>
              <a:t>: </a:t>
            </a:r>
            <a:r>
              <a:rPr lang="en-US" altLang="ko-KR" sz="1400" i="1" dirty="0">
                <a:solidFill>
                  <a:schemeClr val="bg1">
                    <a:lumMod val="65000"/>
                  </a:schemeClr>
                </a:solidFill>
              </a:rPr>
              <a:t>https://youtu.be/7jwLWosmmjE</a:t>
            </a:r>
            <a:endParaRPr lang="ko-KR" altLang="en-US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XEROX PARC Prototypes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Inspired by everyday life objects which capture or convey  information</a:t>
            </a:r>
          </a:p>
          <a:p>
            <a:r>
              <a:rPr lang="en-US" altLang="ko-KR" dirty="0" smtClean="0"/>
              <a:t>New kind of computer</a:t>
            </a:r>
          </a:p>
          <a:p>
            <a:pPr lvl="1"/>
            <a:r>
              <a:rPr lang="en-US" altLang="ko-KR" dirty="0" smtClean="0"/>
              <a:t>Concrete information conveyer</a:t>
            </a:r>
          </a:p>
          <a:p>
            <a:pPr lvl="1"/>
            <a:r>
              <a:rPr lang="en-US" altLang="ko-KR" dirty="0" smtClean="0"/>
              <a:t>Many sizes &amp; shapes</a:t>
            </a:r>
          </a:p>
          <a:p>
            <a:pPr lvl="1"/>
            <a:r>
              <a:rPr lang="en-US" altLang="ko-KR" dirty="0" smtClean="0"/>
              <a:t>Inexpensive</a:t>
            </a:r>
          </a:p>
          <a:p>
            <a:r>
              <a:rPr lang="en-US" altLang="ko-KR" dirty="0" smtClean="0"/>
              <a:t>3 different sizes of devices</a:t>
            </a:r>
          </a:p>
          <a:p>
            <a:pPr lvl="1"/>
            <a:r>
              <a:rPr lang="en-US" altLang="ko-KR" b="1" dirty="0" smtClean="0">
                <a:solidFill>
                  <a:srgbClr val="C00000"/>
                </a:solidFill>
              </a:rPr>
              <a:t>Tab</a:t>
            </a:r>
            <a:r>
              <a:rPr lang="en-US" altLang="ko-KR" dirty="0" smtClean="0"/>
              <a:t> analogous to tiny </a:t>
            </a:r>
            <a:r>
              <a:rPr lang="en-US" altLang="ko-KR" dirty="0"/>
              <a:t>individual notes, </a:t>
            </a:r>
            <a:r>
              <a:rPr lang="en-US" altLang="ko-KR" dirty="0" smtClean="0"/>
              <a:t>post-it</a:t>
            </a:r>
            <a:endParaRPr lang="en-US" altLang="ko-KR" b="1" dirty="0"/>
          </a:p>
          <a:p>
            <a:pPr lvl="1"/>
            <a:r>
              <a:rPr lang="en-US" altLang="ko-KR" b="1" dirty="0" smtClean="0">
                <a:solidFill>
                  <a:srgbClr val="C00000"/>
                </a:solidFill>
              </a:rPr>
              <a:t>Pad</a:t>
            </a:r>
            <a:r>
              <a:rPr lang="en-US" altLang="ko-KR" dirty="0" smtClean="0"/>
              <a:t> analogous to scrap </a:t>
            </a:r>
            <a:r>
              <a:rPr lang="en-US" altLang="ko-KR" dirty="0"/>
              <a:t>paper, cluttered office desk, messy front-hall </a:t>
            </a:r>
            <a:r>
              <a:rPr lang="en-US" altLang="ko-KR" dirty="0" smtClean="0"/>
              <a:t>table</a:t>
            </a:r>
            <a:endParaRPr lang="en-US" altLang="ko-KR" b="1" dirty="0"/>
          </a:p>
          <a:p>
            <a:pPr lvl="1"/>
            <a:r>
              <a:rPr lang="en-US" altLang="ko-KR" b="1" dirty="0" smtClean="0">
                <a:solidFill>
                  <a:srgbClr val="C00000"/>
                </a:solidFill>
              </a:rPr>
              <a:t>Board</a:t>
            </a:r>
            <a:r>
              <a:rPr lang="en-US" altLang="ko-KR" dirty="0" smtClean="0"/>
              <a:t> analogous to office whiteboard, home magnet-covered refrigerator, bulletin board</a:t>
            </a:r>
            <a:endParaRPr lang="en-US" altLang="ko-KR" b="1" dirty="0" smtClean="0"/>
          </a:p>
        </p:txBody>
      </p:sp>
    </p:spTree>
    <p:extLst>
      <p:ext uri="{BB962C8B-B14F-4D97-AF65-F5344CB8AC3E}">
        <p14:creationId xmlns:p14="http://schemas.microsoft.com/office/powerpoint/2010/main" val="35311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XEROX	PARC Prototypes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8404" y="478694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Live Board</a:t>
            </a:r>
            <a:endParaRPr lang="ko-KR" altLang="en-US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989" y="1853756"/>
            <a:ext cx="3181350" cy="30289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16300" y="6282652"/>
            <a:ext cx="8776762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50" b="1" i="1" dirty="0" smtClean="0"/>
              <a:t>Source</a:t>
            </a:r>
          </a:p>
          <a:p>
            <a:r>
              <a:rPr lang="en-US" altLang="ko-KR" sz="1050" i="1" dirty="0" smtClean="0"/>
              <a:t>. </a:t>
            </a:r>
            <a:r>
              <a:rPr lang="en-US" altLang="ko-KR" sz="1050" i="1" dirty="0" err="1" smtClean="0"/>
              <a:t>Liveboard</a:t>
            </a:r>
            <a:r>
              <a:rPr lang="en-US" altLang="ko-KR" sz="1050" i="1" dirty="0" smtClean="0"/>
              <a:t> (http</a:t>
            </a:r>
            <a:r>
              <a:rPr lang="en-US" altLang="ko-KR" sz="1050" i="1" dirty="0"/>
              <a:t>://</a:t>
            </a:r>
            <a:r>
              <a:rPr lang="en-US" altLang="ko-KR" sz="1050" i="1" dirty="0" smtClean="0"/>
              <a:t>www.kraka.com/DesignPortfolio/liveboard.html)</a:t>
            </a:r>
            <a:endParaRPr lang="en-US" altLang="ko-KR" sz="1050" i="1" dirty="0"/>
          </a:p>
          <a:p>
            <a:r>
              <a:rPr lang="en-US" altLang="ko-KR" sz="1050" i="1" dirty="0" smtClean="0"/>
              <a:t>. </a:t>
            </a:r>
            <a:r>
              <a:rPr lang="en-US" altLang="ko-KR" sz="1050" i="1" dirty="0" err="1" smtClean="0"/>
              <a:t>Liveboard</a:t>
            </a:r>
            <a:r>
              <a:rPr lang="en-US" altLang="ko-KR" sz="1050" i="1" dirty="0"/>
              <a:t>: A large interactive display supporting group meetings, presentations and remote collaboration</a:t>
            </a:r>
            <a:r>
              <a:rPr lang="en-US" altLang="ko-KR" sz="1050" i="1" dirty="0" smtClean="0"/>
              <a:t>. Elrod, S., Bruce, R., et al. CHI’92</a:t>
            </a:r>
          </a:p>
        </p:txBody>
      </p:sp>
      <p:sp>
        <p:nvSpPr>
          <p:cNvPr id="23" name="TextBox 22"/>
          <p:cNvSpPr txBox="1"/>
          <p:nvPr/>
        </p:nvSpPr>
        <p:spPr>
          <a:xfrm rot="20762912">
            <a:off x="1069348" y="2863773"/>
            <a:ext cx="3872819" cy="830997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C00000"/>
                </a:solidFill>
              </a:rPr>
              <a:t>Interaction S/W</a:t>
            </a:r>
          </a:p>
          <a:p>
            <a:pPr algn="ctr"/>
            <a:r>
              <a:rPr lang="en-US" altLang="ko-KR" sz="2400" b="1" dirty="0" smtClean="0">
                <a:solidFill>
                  <a:srgbClr val="C00000"/>
                </a:solidFill>
              </a:rPr>
              <a:t>Necessary H/W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5595" y="4327201"/>
            <a:ext cx="95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ParcTab</a:t>
            </a:r>
            <a:endParaRPr lang="ko-KR" altLang="en-US" dirty="0"/>
          </a:p>
        </p:txBody>
      </p:sp>
      <p:pic>
        <p:nvPicPr>
          <p:cNvPr id="11" name="Picture 2" descr="Image result for xerox parcT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59" y="2082530"/>
            <a:ext cx="3556132" cy="22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20765001">
            <a:off x="6393812" y="2839095"/>
            <a:ext cx="3872819" cy="830997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C00000"/>
                </a:solidFill>
              </a:rPr>
              <a:t>Physical Size</a:t>
            </a:r>
          </a:p>
          <a:p>
            <a:pPr algn="ctr"/>
            <a:r>
              <a:rPr lang="en-US" altLang="ko-KR" sz="2400" b="1" dirty="0" smtClean="0">
                <a:solidFill>
                  <a:srgbClr val="C00000"/>
                </a:solidFill>
              </a:rPr>
              <a:t>Power Consumption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XEROX	PARC Prototypes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55570" y="4656316"/>
            <a:ext cx="99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ParcPad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36733" y="2656596"/>
            <a:ext cx="631121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Correct balance of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Requirements for particular features</a:t>
            </a:r>
          </a:p>
          <a:p>
            <a:r>
              <a:rPr lang="en-US" altLang="ko-KR" dirty="0" smtClean="0"/>
              <a:t>    - Pen emphasis, connection to research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Ease of expansion and modification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6300" y="6282652"/>
            <a:ext cx="8776762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50" b="1" i="1" dirty="0" smtClean="0"/>
              <a:t>Source</a:t>
            </a:r>
          </a:p>
          <a:p>
            <a:r>
              <a:rPr lang="en-US" altLang="ko-KR" sz="1050" i="1" dirty="0" smtClean="0"/>
              <a:t>. </a:t>
            </a:r>
            <a:r>
              <a:rPr lang="en-US" altLang="ko-KR" sz="1050" i="1" dirty="0" err="1" smtClean="0"/>
              <a:t>Liveboard</a:t>
            </a:r>
            <a:r>
              <a:rPr lang="en-US" altLang="ko-KR" sz="1050" i="1" dirty="0" smtClean="0"/>
              <a:t> (http</a:t>
            </a:r>
            <a:r>
              <a:rPr lang="en-US" altLang="ko-KR" sz="1050" i="1" dirty="0"/>
              <a:t>://</a:t>
            </a:r>
            <a:r>
              <a:rPr lang="en-US" altLang="ko-KR" sz="1050" i="1" dirty="0" smtClean="0"/>
              <a:t>www.kraka.com/DesignPortfolio/liveboard.html)</a:t>
            </a:r>
            <a:endParaRPr lang="en-US" altLang="ko-KR" sz="1050" i="1" dirty="0"/>
          </a:p>
          <a:p>
            <a:r>
              <a:rPr lang="en-US" altLang="ko-KR" sz="1050" i="1" dirty="0" smtClean="0"/>
              <a:t>. </a:t>
            </a:r>
            <a:r>
              <a:rPr lang="en-US" altLang="ko-KR" sz="1050" i="1" dirty="0" err="1" smtClean="0"/>
              <a:t>Liveboard</a:t>
            </a:r>
            <a:r>
              <a:rPr lang="en-US" altLang="ko-KR" sz="1050" i="1" dirty="0"/>
              <a:t>: A large interactive display supporting group meetings, presentations and remote collaboration</a:t>
            </a:r>
            <a:r>
              <a:rPr lang="en-US" altLang="ko-KR" sz="1050" i="1" dirty="0" smtClean="0"/>
              <a:t>. Elrod, S., Bruce, R., et al. CHI’92</a:t>
            </a:r>
          </a:p>
        </p:txBody>
      </p:sp>
      <p:pic>
        <p:nvPicPr>
          <p:cNvPr id="6152" name="Picture 8" descr="http://blogs.parc.com/files/2010/09/parcp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71148"/>
            <a:ext cx="3345470" cy="29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37100" y="2247900"/>
            <a:ext cx="1532792" cy="40011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6">
                    <a:lumMod val="75000"/>
                  </a:schemeClr>
                </a:solidFill>
              </a:rPr>
              <a:t>Necessities</a:t>
            </a:r>
            <a:endParaRPr lang="ko-KR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Computer Science of </a:t>
            </a:r>
            <a:r>
              <a:rPr lang="en-US" altLang="ko-KR" dirty="0" err="1" smtClean="0"/>
              <a:t>Ubicomp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Hardware Components</a:t>
            </a:r>
          </a:p>
          <a:p>
            <a:r>
              <a:rPr lang="en-US" altLang="ko-KR" dirty="0" smtClean="0"/>
              <a:t>Network Protocols</a:t>
            </a:r>
          </a:p>
          <a:p>
            <a:r>
              <a:rPr lang="en-US" altLang="ko-KR" dirty="0" smtClean="0"/>
              <a:t>Interaction Substrates</a:t>
            </a:r>
          </a:p>
          <a:p>
            <a:r>
              <a:rPr lang="en-US" altLang="ko-KR" dirty="0" smtClean="0"/>
              <a:t>Applications</a:t>
            </a:r>
          </a:p>
          <a:p>
            <a:r>
              <a:rPr lang="en-US" altLang="ko-KR" dirty="0" smtClean="0"/>
              <a:t>Privacy of Location</a:t>
            </a:r>
          </a:p>
          <a:p>
            <a:r>
              <a:rPr lang="en-US" altLang="ko-KR" dirty="0" smtClean="0"/>
              <a:t>Computational Methods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88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876</Words>
  <Application>Microsoft Office PowerPoint</Application>
  <PresentationFormat>와이드스크린</PresentationFormat>
  <Paragraphs>176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4" baseType="lpstr">
      <vt:lpstr>굴림</vt:lpstr>
      <vt:lpstr>맑은 고딕</vt:lpstr>
      <vt:lpstr>Arial</vt:lpstr>
      <vt:lpstr>Palatino Linotype</vt:lpstr>
      <vt:lpstr>Office 테마</vt:lpstr>
      <vt:lpstr>Some Computer Science Issues in Ubiquitous Computing</vt:lpstr>
      <vt:lpstr>Table of Contents</vt:lpstr>
      <vt:lpstr>Background</vt:lpstr>
      <vt:lpstr>Ubiquitous Computing</vt:lpstr>
      <vt:lpstr>Ubiquitous Computing Principles</vt:lpstr>
      <vt:lpstr>XEROX PARC Prototypes</vt:lpstr>
      <vt:lpstr>XEROX PARC Prototypes</vt:lpstr>
      <vt:lpstr>XEROX PARC Prototypes</vt:lpstr>
      <vt:lpstr>The Computer Science of Ubicomp</vt:lpstr>
      <vt:lpstr>Issues – Hardware Components</vt:lpstr>
      <vt:lpstr>Issues – Network Protocols (1/2)</vt:lpstr>
      <vt:lpstr>Issues – Network Protocols (2/2)</vt:lpstr>
      <vt:lpstr>Issues – Interaction Substrates</vt:lpstr>
      <vt:lpstr>Issues – Applications (1/2)</vt:lpstr>
      <vt:lpstr>Issues – Applications (2/2)</vt:lpstr>
      <vt:lpstr>Issues – Privacy of Location</vt:lpstr>
      <vt:lpstr>Issues – Computational Methods</vt:lpstr>
      <vt:lpstr>Conclusion</vt:lpstr>
      <vt:lpstr>Supplements - Virtual Reality VS. Ubicomp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Computer Science Issues in Ubiquitous Computing</dc:title>
  <dc:creator>hjkim</dc:creator>
  <cp:lastModifiedBy>hjkim</cp:lastModifiedBy>
  <cp:revision>109</cp:revision>
  <cp:lastPrinted>2016-11-07T16:55:13Z</cp:lastPrinted>
  <dcterms:created xsi:type="dcterms:W3CDTF">2016-10-30T09:01:21Z</dcterms:created>
  <dcterms:modified xsi:type="dcterms:W3CDTF">2016-11-09T04:51:09Z</dcterms:modified>
</cp:coreProperties>
</file>